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98C17-4FC1-4BCF-921D-3844902F640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C242-2C5C-4361-89A2-174AF082A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nkasso-Bisnode-No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144000" cy="3409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tolia_27711479_XS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1955800" y="1581150"/>
            <a:ext cx="7203926" cy="50882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Понятие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Под </a:t>
            </a:r>
            <a:r>
              <a:rPr lang="ru-RU" b="1" u="sng" dirty="0"/>
              <a:t>инкассо</a:t>
            </a:r>
            <a:r>
              <a:rPr lang="ru-RU" b="1" dirty="0"/>
              <a:t> понимается осуществление банками операций с документами на основании полученных инструкций клиента, в результате которых плательщику передаются финансовые документы, не сопровождаемые коммерческими документами (чистое инкассо), либо финансовые документы, сопровождаемые коммерческими документами, либо только коммерческие документы (документарное инкассо) в целях получения платежа и (или) акцепта платежа или на других </a:t>
            </a:r>
            <a:r>
              <a:rPr lang="ru-RU" b="1" dirty="0" smtClean="0"/>
              <a:t>условиях ( ст. 267 Банковского кодекса РБ).</a:t>
            </a:r>
          </a:p>
          <a:p>
            <a:r>
              <a:rPr lang="ru-RU" b="1" u="sng" dirty="0" smtClean="0"/>
              <a:t>Стороны инкассо: </a:t>
            </a:r>
          </a:p>
          <a:p>
            <a:pPr>
              <a:buFontTx/>
              <a:buChar char="-"/>
            </a:pPr>
            <a:r>
              <a:rPr lang="ru-RU" b="1" dirty="0" smtClean="0"/>
              <a:t>Клиент банка (доверитель, принципал);</a:t>
            </a:r>
          </a:p>
          <a:p>
            <a:pPr>
              <a:buFontTx/>
              <a:buChar char="-"/>
            </a:pPr>
            <a:r>
              <a:rPr lang="ru-RU" b="1" dirty="0" smtClean="0"/>
              <a:t>Банк-ремитент;</a:t>
            </a:r>
          </a:p>
          <a:p>
            <a:pPr>
              <a:buFontTx/>
              <a:buChar char="-"/>
            </a:pPr>
            <a:r>
              <a:rPr lang="ru-RU" b="1" dirty="0" smtClean="0"/>
              <a:t>Инкассирующий банк;</a:t>
            </a:r>
          </a:p>
          <a:p>
            <a:pPr>
              <a:buFontTx/>
              <a:buChar char="-"/>
            </a:pPr>
            <a:r>
              <a:rPr lang="ru-RU" b="1" dirty="0" smtClean="0"/>
              <a:t>Представляющий банк;</a:t>
            </a:r>
          </a:p>
          <a:p>
            <a:pPr>
              <a:buFontTx/>
              <a:buChar char="-"/>
            </a:pPr>
            <a:r>
              <a:rPr lang="ru-RU" b="1" dirty="0" smtClean="0"/>
              <a:t>Плательщик.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6" name="Рисунок 5" descr="kartinki-biznes--v-internete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365104"/>
            <a:ext cx="3456384" cy="249289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tolia_27711479_XS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755576" y="1581149"/>
            <a:ext cx="6432624" cy="45434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Виды инкассо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ru-RU" sz="3500" b="1" u="sng" dirty="0" smtClean="0"/>
              <a:t>«Чистое» </a:t>
            </a:r>
            <a:r>
              <a:rPr lang="ru-RU" sz="3500" b="1" dirty="0" smtClean="0"/>
              <a:t>-  это операция, по которой банк обязуется получить с третьего лица деньги на основании платежного требования, выставленного его клиентом через банк, то есть инкассо, на основании финансовых документов, не сопровождаемых коммерческими документами. «Чистое» инкассо применяется при расчетах неторгового характера. </a:t>
            </a:r>
          </a:p>
          <a:p>
            <a:pPr>
              <a:buFontTx/>
              <a:buChar char="-"/>
            </a:pPr>
            <a:r>
              <a:rPr lang="ru-RU" sz="3500" b="1" u="sng" dirty="0" smtClean="0"/>
              <a:t>Документарное инкассо </a:t>
            </a:r>
            <a:r>
              <a:rPr lang="ru-RU" sz="3500" b="1" dirty="0" smtClean="0"/>
              <a:t>- операция, в результате которой банк должен предъявить третьему лицу полученные от своего клиента документы и выдать их этому лицу только после уплаты соответствующей суммы. При проведении операции документарное инкассо банк передает третьему лицу финансовые документы, сопровождаемые коммерческими документами, либо только коммерческие документы.</a:t>
            </a:r>
          </a:p>
          <a:p>
            <a:r>
              <a:rPr lang="ru-RU" sz="3500" b="1" dirty="0" smtClean="0"/>
              <a:t> </a:t>
            </a:r>
            <a:r>
              <a:rPr lang="ru-RU" sz="3500" b="1" u="sng" dirty="0" smtClean="0"/>
              <a:t>«Финансовые документы»</a:t>
            </a:r>
            <a:r>
              <a:rPr lang="ru-RU" sz="3500" b="1" dirty="0" smtClean="0"/>
              <a:t> означают </a:t>
            </a:r>
            <a:r>
              <a:rPr lang="ru-RU" sz="3500" b="1" dirty="0"/>
              <a:t>переводные векселя, простые векселя, чеки или другие подобные документы, используемые для получения денежного платежа</a:t>
            </a:r>
            <a:r>
              <a:rPr lang="ru-RU" sz="3500" b="1" dirty="0" smtClean="0"/>
              <a:t>;</a:t>
            </a:r>
          </a:p>
          <a:p>
            <a:r>
              <a:rPr lang="ru-RU" sz="3500" b="1" u="sng" dirty="0" smtClean="0"/>
              <a:t>«Коммерческие документы» </a:t>
            </a:r>
            <a:r>
              <a:rPr lang="ru-RU" sz="3500" b="1" dirty="0" smtClean="0"/>
              <a:t>означают </a:t>
            </a:r>
            <a:br>
              <a:rPr lang="ru-RU" sz="3500" b="1" dirty="0" smtClean="0"/>
            </a:br>
            <a:r>
              <a:rPr lang="ru-RU" sz="3500" b="1" dirty="0" smtClean="0"/>
              <a:t>счета </a:t>
            </a:r>
            <a:r>
              <a:rPr lang="ru-RU" sz="3500" b="1" dirty="0"/>
              <a:t>- фактуры, транспортные документы, </a:t>
            </a: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/>
              <a:t>товарораспорядительные </a:t>
            </a:r>
            <a:r>
              <a:rPr lang="ru-RU" sz="3500" b="1" dirty="0"/>
              <a:t>документы или </a:t>
            </a: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/>
              <a:t>другие </a:t>
            </a:r>
            <a:r>
              <a:rPr lang="ru-RU" sz="3500" b="1" dirty="0"/>
              <a:t>какие бы то ни было документы, </a:t>
            </a: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/>
              <a:t>не </a:t>
            </a:r>
            <a:r>
              <a:rPr lang="ru-RU" sz="3500" b="1" dirty="0"/>
              <a:t>являющиеся финансовыми документами.</a:t>
            </a:r>
            <a:endParaRPr lang="ru-RU" sz="3500" b="1" dirty="0" smtClean="0"/>
          </a:p>
          <a:p>
            <a:endParaRPr lang="ru-RU" dirty="0"/>
          </a:p>
        </p:txBody>
      </p:sp>
      <p:pic>
        <p:nvPicPr>
          <p:cNvPr id="5" name="Рисунок 4" descr="docume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9496" y="3789040"/>
            <a:ext cx="3374504" cy="3374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slide_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30" y="188640"/>
            <a:ext cx="9137570" cy="64807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Обязанности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 smtClean="0"/>
              <a:t>    Банка-ремитента </a:t>
            </a:r>
            <a:br>
              <a:rPr lang="ru-RU" dirty="0" smtClean="0"/>
            </a:br>
            <a:r>
              <a:rPr lang="ru-RU" dirty="0" smtClean="0"/>
              <a:t>       (ст. 268 БК)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536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принять от принципала инкассовое поручение (заявление) и документы, указанные в инкассовом поручении (заявлении);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проверить правильность оформления инкассового поручения (заявления) и наличие документов, указанных в нем;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немедленно уведомить принципала и отослать ему возвращенные финансовые документы, в случае отказа плательщика или представляющего банка.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 smtClean="0"/>
              <a:t>   Представляющего банка </a:t>
            </a:r>
            <a:br>
              <a:rPr lang="ru-RU" dirty="0" smtClean="0"/>
            </a:br>
            <a:r>
              <a:rPr lang="ru-RU" dirty="0" smtClean="0"/>
              <a:t>              (ст. 269 БК)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536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известить плательщика о требованиях принципала и (или) представить документы плательщику (акцептная форма);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проверить по внешним признакам подлинность представленных финансовых документов и в день поступления этих документов перечислить взыскиваемую сумму банку-ремитенту (</a:t>
            </a:r>
            <a:r>
              <a:rPr lang="ru-RU" dirty="0" err="1" smtClean="0"/>
              <a:t>безакцептная</a:t>
            </a:r>
            <a:r>
              <a:rPr lang="ru-RU" dirty="0" smtClean="0"/>
              <a:t> форма).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1632_ILL-1024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1512" y="4077072"/>
            <a:ext cx="2564904" cy="2564904"/>
          </a:xfrm>
          <a:prstGeom prst="rect">
            <a:avLst/>
          </a:prstGeom>
        </p:spPr>
      </p:pic>
      <p:pic>
        <p:nvPicPr>
          <p:cNvPr id="4" name="Рисунок 3" descr="Fotolia_27711479_XS.jpg"/>
          <p:cNvPicPr>
            <a:picLocks noChangeAspect="1"/>
          </p:cNvPicPr>
          <p:nvPr/>
        </p:nvPicPr>
        <p:blipFill>
          <a:blip r:embed="rId3" cstate="print">
            <a:lum bright="30000"/>
          </a:blip>
          <a:stretch>
            <a:fillRect/>
          </a:stretch>
        </p:blipFill>
        <p:spPr>
          <a:xfrm>
            <a:off x="188173" y="332657"/>
            <a:ext cx="6904107" cy="387782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r>
              <a:rPr lang="ru-RU" sz="1900" b="1" dirty="0" smtClean="0"/>
              <a:t>Инкассо считается международным, если одна из сторон, участвующих в расчетах по инкассо, является нерезидентом.</a:t>
            </a:r>
          </a:p>
          <a:p>
            <a:r>
              <a:rPr lang="ru-RU" sz="1900" b="1" dirty="0" smtClean="0"/>
              <a:t>Если сторонами не определено иное, то применимым к международному инкассо правом является в отношениях между:</a:t>
            </a:r>
          </a:p>
          <a:p>
            <a:pPr>
              <a:buFont typeface="Wingdings" pitchFamily="2" charset="2"/>
              <a:buChar char="Ø"/>
            </a:pPr>
            <a:r>
              <a:rPr lang="ru-RU" sz="1900" b="1" dirty="0" smtClean="0"/>
              <a:t>принципалом и банком-ремитентом – право государства банка-ремитента;</a:t>
            </a:r>
          </a:p>
          <a:p>
            <a:pPr>
              <a:buFont typeface="Wingdings" pitchFamily="2" charset="2"/>
              <a:buChar char="Ø"/>
            </a:pPr>
            <a:r>
              <a:rPr lang="ru-RU" sz="1900" b="1" dirty="0" smtClean="0"/>
              <a:t>банком-ремитентом, плательщиком, иным банком и представляющим банком – право государства представляющего банка</a:t>
            </a:r>
            <a:r>
              <a:rPr lang="en-US" sz="1900" b="1" dirty="0" smtClean="0"/>
              <a:t> (</a:t>
            </a:r>
            <a:r>
              <a:rPr lang="ru-RU" sz="1900" b="1" dirty="0" smtClean="0"/>
              <a:t>ст. 271 БК РБ</a:t>
            </a:r>
            <a:r>
              <a:rPr lang="en-US" sz="1900" b="1" dirty="0" smtClean="0"/>
              <a:t>)</a:t>
            </a:r>
            <a:r>
              <a:rPr lang="ru-RU" sz="1900" b="1" dirty="0" smtClean="0"/>
              <a:t>.</a:t>
            </a:r>
          </a:p>
          <a:p>
            <a:r>
              <a:rPr lang="ru-RU" sz="1900" b="1" dirty="0" smtClean="0"/>
              <a:t>Унифицированные правила по инкассо — документ, изданный Международной торговой палатой и регламентирующий правила совершения международных расчётов в форме инкассо. </a:t>
            </a:r>
            <a:br>
              <a:rPr lang="ru-RU" sz="1900" b="1" dirty="0" smtClean="0"/>
            </a:br>
            <a:r>
              <a:rPr lang="ru-RU" sz="1900" b="1" dirty="0" smtClean="0"/>
              <a:t>Эти правила применяются, если стороны </a:t>
            </a:r>
            <a:br>
              <a:rPr lang="ru-RU" sz="1900" b="1" dirty="0" smtClean="0"/>
            </a:br>
            <a:r>
              <a:rPr lang="ru-RU" sz="1900" b="1" dirty="0" smtClean="0"/>
              <a:t>по контракту включили их в договор.</a:t>
            </a:r>
          </a:p>
          <a:p>
            <a:r>
              <a:rPr lang="ru-RU" sz="1900" b="1" dirty="0" smtClean="0"/>
              <a:t>Унифицированные правила по инкассо выдержали </a:t>
            </a:r>
            <a:br>
              <a:rPr lang="ru-RU" sz="1900" b="1" dirty="0" smtClean="0"/>
            </a:br>
            <a:r>
              <a:rPr lang="ru-RU" sz="1900" b="1" dirty="0" smtClean="0"/>
              <a:t>несколько редакций. Последняя редакция - издание </a:t>
            </a:r>
            <a:br>
              <a:rPr lang="ru-RU" sz="1900" b="1" dirty="0" smtClean="0"/>
            </a:br>
            <a:r>
              <a:rPr lang="ru-RU" sz="1900" b="1" dirty="0" smtClean="0"/>
              <a:t>Международной торговой палаты № 522, редакция 1995 года.</a:t>
            </a:r>
            <a:endParaRPr lang="ru-RU" sz="19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Международное инкассо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46464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DA15B8-54A7-439F-89C3-78CA50200573}"/>
</file>

<file path=customXml/itemProps2.xml><?xml version="1.0" encoding="utf-8"?>
<ds:datastoreItem xmlns:ds="http://schemas.openxmlformats.org/officeDocument/2006/customXml" ds:itemID="{D51F88CB-99E3-4CC7-A204-A8A0694E0706}"/>
</file>

<file path=customXml/itemProps3.xml><?xml version="1.0" encoding="utf-8"?>
<ds:datastoreItem xmlns:ds="http://schemas.openxmlformats.org/officeDocument/2006/customXml" ds:itemID="{BD7534CB-3703-489E-840E-AD60A2C95692}"/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357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Понятие</vt:lpstr>
      <vt:lpstr>Виды инкассо</vt:lpstr>
      <vt:lpstr>Слайд 4</vt:lpstr>
      <vt:lpstr>Обязанности</vt:lpstr>
      <vt:lpstr>Международное инкассо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12</cp:revision>
  <dcterms:created xsi:type="dcterms:W3CDTF">2016-04-06T07:41:05Z</dcterms:created>
  <dcterms:modified xsi:type="dcterms:W3CDTF">2016-04-06T19:59:23Z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